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05600" cy="9939325"/>
  <p:embeddedFontLst>
    <p:embeddedFont>
      <p:font typeface="Lato"/>
      <p:regular r:id="rId30"/>
      <p:bold r:id="rId31"/>
      <p:italic r:id="rId32"/>
      <p:boldItalic r:id="rId33"/>
    </p:embeddedFont>
    <p:embeddedFont>
      <p:font typeface="Nunito Sans"/>
      <p:regular r:id="rId34"/>
      <p:bold r:id="rId35"/>
      <p:italic r:id="rId36"/>
      <p:boldItalic r:id="rId37"/>
    </p:embeddedFont>
    <p:embeddedFont>
      <p:font typeface="Questrial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  <p:ext uri="GoogleSlidesCustomDataVersion2">
      <go:slidesCustomData xmlns:go="http://customooxmlschemas.google.com/" r:id="rId39" roundtripDataSignature="AMtx7mhO1MwbZMIwOTwQ3mXNdC9IrJku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31" orient="horz"/>
        <p:guide pos="214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NunitoSans-bold.fntdata"/><Relationship Id="rId12" Type="http://schemas.openxmlformats.org/officeDocument/2006/relationships/slide" Target="slides/slide7.xml"/><Relationship Id="rId34" Type="http://schemas.openxmlformats.org/officeDocument/2006/relationships/font" Target="fonts/NunitoSans-regular.fntdata"/><Relationship Id="rId15" Type="http://schemas.openxmlformats.org/officeDocument/2006/relationships/slide" Target="slides/slide10.xml"/><Relationship Id="rId37" Type="http://schemas.openxmlformats.org/officeDocument/2006/relationships/font" Target="fonts/NunitoSans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Sans-italic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Questrial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445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9163" y="746125"/>
            <a:ext cx="496887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919163" y="746125"/>
            <a:ext cx="496887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c8a3d66ac_4_15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c8a3d66ac_4_15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ac8a3d66ac_4_15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4ebe2fdd1_0_36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64ebe2fdd1_0_36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264ebe2fdd1_0_36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Tình huống nghiệp vụ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Môi trường doanh nghiệp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 Điều kiện làm việc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Tài sản qui trình tổ chức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521952b4c_1_21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521952b4c_1_21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521952b4c_1_21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521952b4c_1_55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521952b4c_1_55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6521952b4c_1_55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4ebe2fdd1_0_48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64ebe2fdd1_0_48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264ebe2fdd1_0_48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Tình huống nghiệp vụ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Môi trường doanh nghiệp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 Điều kiện làm việc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Tài sản qui trình tổ chức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521952b4c_1_64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521952b4c_1_64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6521952b4c_1_64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521952b4c_1_86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521952b4c_1_86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6521952b4c_1_86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521952b4c_1_94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521952b4c_1_94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6521952b4c_1_94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521952b4c_1_102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521952b4c_1_102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6521952b4c_1_102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4ebe2fdd1_0_60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64ebe2fdd1_0_60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g264ebe2fdd1_0_60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Tình huống nghiệp vụ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Môi trường doanh nghiệp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 Điều kiện làm việc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Tài sản qui trình tổ chức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919163" y="746125"/>
            <a:ext cx="496887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521952b4c_0_0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6521952b4c_0_0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6521952b4c_0_0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521952b4c_0_36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521952b4c_0_36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6521952b4c_0_36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521952b4c_0_43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6521952b4c_0_43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6521952b4c_0_43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521952b4c_1_0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6521952b4c_1_0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6521952b4c_1_0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:notes"/>
          <p:cNvSpPr txBox="1"/>
          <p:nvPr>
            <p:ph idx="1" type="body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60:notes"/>
          <p:cNvSpPr/>
          <p:nvPr>
            <p:ph idx="2" type="sldImg"/>
          </p:nvPr>
        </p:nvSpPr>
        <p:spPr>
          <a:xfrm>
            <a:off x="919163" y="746125"/>
            <a:ext cx="496887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4ebe2fdd1_0_0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64ebe2fdd1_0_0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2" type="sldNum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919163" y="746125"/>
            <a:ext cx="496887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Tình huống nghiệp vụ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Môi trường doanh nghiệp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 Điều kiện làm việc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Tài sản qui trình tổ chức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2" type="sldNum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919163" y="746125"/>
            <a:ext cx="496887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4ebe2fdd1_0_12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264ebe2fdd1_0_12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g264ebe2fdd1_0_12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Tình huống nghiệp vụ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Môi trường doanh nghiệp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 Điều kiện làm việc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Tài sản qui trình tổ chức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c8a3d66ac_4_5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c8a3d66ac_4_5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ac8a3d66ac_4_5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521952b4c_1_9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521952b4c_1_9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6521952b4c_1_9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4ebe2fdd1_0_24:notes"/>
          <p:cNvSpPr txBox="1"/>
          <p:nvPr>
            <p:ph idx="12" type="sldNum"/>
          </p:nvPr>
        </p:nvSpPr>
        <p:spPr>
          <a:xfrm>
            <a:off x="3854450" y="9440863"/>
            <a:ext cx="2949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64ebe2fdd1_0_24:notes"/>
          <p:cNvSpPr/>
          <p:nvPr>
            <p:ph idx="2" type="sldImg"/>
          </p:nvPr>
        </p:nvSpPr>
        <p:spPr>
          <a:xfrm>
            <a:off x="919163" y="746125"/>
            <a:ext cx="4968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g264ebe2fdd1_0_24:notes"/>
          <p:cNvSpPr txBox="1"/>
          <p:nvPr>
            <p:ph idx="1" type="body"/>
          </p:nvPr>
        </p:nvSpPr>
        <p:spPr>
          <a:xfrm>
            <a:off x="681038" y="4721225"/>
            <a:ext cx="54435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Tình huống nghiệp vụ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Môi trường doanh nghiệp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 Điều kiện làm việc</a:t>
            </a:r>
            <a:endParaRPr/>
          </a:p>
          <a:p>
            <a:pPr indent="-7620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/>
              <a:t> Tài sản qui trình tổ chức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2"/>
          <p:cNvSpPr txBox="1"/>
          <p:nvPr>
            <p:ph type="title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1" i="0" sz="4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1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71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71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71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71"/>
          <p:cNvSpPr txBox="1"/>
          <p:nvPr>
            <p:ph idx="1" type="body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2"/>
          <p:cNvSpPr/>
          <p:nvPr/>
        </p:nvSpPr>
        <p:spPr>
          <a:xfrm flipH="1" rot="5400000">
            <a:off x="4500100" y="-2955967"/>
            <a:ext cx="1508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72"/>
          <p:cNvSpPr/>
          <p:nvPr/>
        </p:nvSpPr>
        <p:spPr>
          <a:xfrm>
            <a:off x="-7125" y="1695033"/>
            <a:ext cx="9151200" cy="516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2"/>
          <p:cNvSpPr txBox="1"/>
          <p:nvPr>
            <p:ph idx="1" type="body"/>
          </p:nvPr>
        </p:nvSpPr>
        <p:spPr>
          <a:xfrm>
            <a:off x="1847275" y="2272800"/>
            <a:ext cx="5449500" cy="3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b="0" i="1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b="0" i="1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b="0" i="1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b="0" i="1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b="0" i="1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b="0" i="1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b="0" i="1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b="0" i="1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b="0" i="1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6" name="Google Shape;66;p72"/>
          <p:cNvSpPr txBox="1"/>
          <p:nvPr/>
        </p:nvSpPr>
        <p:spPr>
          <a:xfrm>
            <a:off x="3593400" y="303632"/>
            <a:ext cx="1957200" cy="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Nunito Sans"/>
              <a:buNone/>
            </a:pPr>
            <a:r>
              <a:rPr lang="en-US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/>
          </a:p>
        </p:txBody>
      </p:sp>
      <p:sp>
        <p:nvSpPr>
          <p:cNvPr id="67" name="Google Shape;67;p72"/>
          <p:cNvSpPr txBox="1"/>
          <p:nvPr>
            <p:ph idx="12" type="sldNum"/>
          </p:nvPr>
        </p:nvSpPr>
        <p:spPr>
          <a:xfrm>
            <a:off x="85567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3"/>
          <p:cNvSpPr/>
          <p:nvPr/>
        </p:nvSpPr>
        <p:spPr>
          <a:xfrm flipH="1">
            <a:off x="2472375" y="0"/>
            <a:ext cx="1131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3"/>
          <p:cNvSpPr/>
          <p:nvPr/>
        </p:nvSpPr>
        <p:spPr>
          <a:xfrm>
            <a:off x="2585475" y="-18287"/>
            <a:ext cx="6558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3"/>
          <p:cNvSpPr txBox="1"/>
          <p:nvPr>
            <p:ph type="title"/>
          </p:nvPr>
        </p:nvSpPr>
        <p:spPr>
          <a:xfrm>
            <a:off x="234450" y="767333"/>
            <a:ext cx="2046300" cy="5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73"/>
          <p:cNvSpPr txBox="1"/>
          <p:nvPr>
            <p:ph idx="1" type="body"/>
          </p:nvPr>
        </p:nvSpPr>
        <p:spPr>
          <a:xfrm>
            <a:off x="3090625" y="767333"/>
            <a:ext cx="5596200" cy="5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73"/>
          <p:cNvSpPr txBox="1"/>
          <p:nvPr>
            <p:ph idx="12" type="sldNum"/>
          </p:nvPr>
        </p:nvSpPr>
        <p:spPr>
          <a:xfrm>
            <a:off x="85567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 + 3 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4"/>
          <p:cNvSpPr/>
          <p:nvPr/>
        </p:nvSpPr>
        <p:spPr>
          <a:xfrm flipH="1">
            <a:off x="2472375" y="0"/>
            <a:ext cx="1131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74"/>
          <p:cNvSpPr/>
          <p:nvPr/>
        </p:nvSpPr>
        <p:spPr>
          <a:xfrm>
            <a:off x="2585475" y="0"/>
            <a:ext cx="6558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4"/>
          <p:cNvSpPr txBox="1"/>
          <p:nvPr>
            <p:ph type="title"/>
          </p:nvPr>
        </p:nvSpPr>
        <p:spPr>
          <a:xfrm>
            <a:off x="234450" y="767333"/>
            <a:ext cx="2046300" cy="5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74"/>
          <p:cNvSpPr txBox="1"/>
          <p:nvPr>
            <p:ph idx="1" type="body"/>
          </p:nvPr>
        </p:nvSpPr>
        <p:spPr>
          <a:xfrm>
            <a:off x="3069325" y="767333"/>
            <a:ext cx="1789800" cy="5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74"/>
          <p:cNvSpPr txBox="1"/>
          <p:nvPr>
            <p:ph idx="2" type="body"/>
          </p:nvPr>
        </p:nvSpPr>
        <p:spPr>
          <a:xfrm>
            <a:off x="4951006" y="767333"/>
            <a:ext cx="1789800" cy="5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74"/>
          <p:cNvSpPr txBox="1"/>
          <p:nvPr>
            <p:ph idx="3" type="body"/>
          </p:nvPr>
        </p:nvSpPr>
        <p:spPr>
          <a:xfrm>
            <a:off x="6832686" y="767333"/>
            <a:ext cx="1789800" cy="5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74"/>
          <p:cNvSpPr txBox="1"/>
          <p:nvPr>
            <p:ph idx="12" type="sldNum"/>
          </p:nvPr>
        </p:nvSpPr>
        <p:spPr>
          <a:xfrm>
            <a:off x="85567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5"/>
          <p:cNvSpPr txBox="1"/>
          <p:nvPr>
            <p:ph type="ctrTitle"/>
          </p:nvPr>
        </p:nvSpPr>
        <p:spPr>
          <a:xfrm>
            <a:off x="628650" y="1969532"/>
            <a:ext cx="7886700" cy="15716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estrial"/>
              <a:buNone/>
              <a:defRPr b="1" i="0" sz="4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75"/>
          <p:cNvSpPr txBox="1"/>
          <p:nvPr>
            <p:ph idx="1" type="subTitle"/>
          </p:nvPr>
        </p:nvSpPr>
        <p:spPr>
          <a:xfrm>
            <a:off x="1288473" y="3792560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75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75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75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6"/>
          <p:cNvSpPr txBox="1"/>
          <p:nvPr>
            <p:ph type="title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1" i="0" sz="4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7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77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77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77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77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Caption">
  <p:cSld name="2_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9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79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79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3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63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63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63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63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9_Title Slide">
  <p:cSld name="79_Title Slid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1"/>
          <p:cNvSpPr txBox="1"/>
          <p:nvPr>
            <p:ph idx="12" type="sldNum"/>
          </p:nvPr>
        </p:nvSpPr>
        <p:spPr>
          <a:xfrm>
            <a:off x="8629652" y="311154"/>
            <a:ext cx="257175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5"/>
          <p:cNvSpPr txBox="1"/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65"/>
          <p:cNvSpPr txBox="1"/>
          <p:nvPr>
            <p:ph idx="1" type="body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65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65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65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6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6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6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66"/>
          <p:cNvSpPr txBox="1"/>
          <p:nvPr>
            <p:ph idx="1" type="body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66"/>
          <p:cNvSpPr txBox="1"/>
          <p:nvPr>
            <p:ph idx="2" type="body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6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/>
          <p:nvPr>
            <p:ph type="title"/>
          </p:nvPr>
        </p:nvSpPr>
        <p:spPr>
          <a:xfrm>
            <a:off x="535940" y="-45973"/>
            <a:ext cx="8027670" cy="1002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7"/>
          <p:cNvSpPr txBox="1"/>
          <p:nvPr>
            <p:ph idx="1" type="body"/>
          </p:nvPr>
        </p:nvSpPr>
        <p:spPr>
          <a:xfrm>
            <a:off x="879144" y="1279652"/>
            <a:ext cx="7685405" cy="4418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7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7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7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8"/>
          <p:cNvSpPr txBox="1"/>
          <p:nvPr>
            <p:ph type="title"/>
          </p:nvPr>
        </p:nvSpPr>
        <p:spPr>
          <a:xfrm>
            <a:off x="628650" y="114608"/>
            <a:ext cx="7886700" cy="736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68"/>
          <p:cNvSpPr txBox="1"/>
          <p:nvPr>
            <p:ph idx="1" type="body"/>
          </p:nvPr>
        </p:nvSpPr>
        <p:spPr>
          <a:xfrm>
            <a:off x="628650" y="851594"/>
            <a:ext cx="3886200" cy="517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8"/>
          <p:cNvSpPr txBox="1"/>
          <p:nvPr>
            <p:ph idx="2" type="body"/>
          </p:nvPr>
        </p:nvSpPr>
        <p:spPr>
          <a:xfrm>
            <a:off x="4629150" y="851594"/>
            <a:ext cx="3886200" cy="517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8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8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8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9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69"/>
          <p:cNvSpPr txBox="1"/>
          <p:nvPr>
            <p:ph idx="1" type="body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9"/>
          <p:cNvSpPr txBox="1"/>
          <p:nvPr>
            <p:ph idx="2" type="body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9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9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9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0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0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0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/>
          <p:nvPr/>
        </p:nvSpPr>
        <p:spPr>
          <a:xfrm>
            <a:off x="2461742" y="5715000"/>
            <a:ext cx="422051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</a:pPr>
            <a:r>
              <a:rPr b="1"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MINI-PROJECT</a:t>
            </a:r>
            <a:endParaRPr b="0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"/>
          <p:cNvSpPr txBox="1"/>
          <p:nvPr>
            <p:ph type="title"/>
          </p:nvPr>
        </p:nvSpPr>
        <p:spPr>
          <a:xfrm>
            <a:off x="2380502" y="2365250"/>
            <a:ext cx="5231400" cy="21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</a:pPr>
            <a:r>
              <a:rPr lang="en-US"/>
              <a:t>OBJECT ORIENTED PROGRAMMING</a:t>
            </a:r>
            <a:endParaRPr b="1" i="0" sz="4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c8a3d66ac_4_15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g2ac8a3d66ac_4_15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Class Diagram</a:t>
            </a:r>
            <a:endParaRPr/>
          </a:p>
        </p:txBody>
      </p:sp>
      <p:pic>
        <p:nvPicPr>
          <p:cNvPr id="202" name="Google Shape;202;g2ac8a3d66ac_4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824275"/>
            <a:ext cx="8839204" cy="5209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 team data analyzing income charts document during discussion  explain strategy meeting. on start-up project teamwork together Stock Photo  - Alamy" id="208" name="Google Shape;208;g264ebe2fdd1_0_36"/>
          <p:cNvPicPr preferRelativeResize="0"/>
          <p:nvPr/>
        </p:nvPicPr>
        <p:blipFill rotWithShape="1">
          <a:blip r:embed="rId3">
            <a:alphaModFix/>
          </a:blip>
          <a:srcRect b="10338" l="12633" r="0" t="0"/>
          <a:stretch/>
        </p:blipFill>
        <p:spPr>
          <a:xfrm>
            <a:off x="0" y="-32835"/>
            <a:ext cx="9140775" cy="68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64ebe2fdd1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4" y="-32835"/>
            <a:ext cx="91407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64ebe2fdd1_0_36"/>
          <p:cNvSpPr/>
          <p:nvPr/>
        </p:nvSpPr>
        <p:spPr>
          <a:xfrm>
            <a:off x="-3224" y="-32835"/>
            <a:ext cx="9144000" cy="6899100"/>
          </a:xfrm>
          <a:prstGeom prst="rect">
            <a:avLst/>
          </a:prstGeom>
          <a:gradFill>
            <a:gsLst>
              <a:gs pos="0">
                <a:schemeClr val="lt1"/>
              </a:gs>
              <a:gs pos="36000">
                <a:schemeClr val="lt1"/>
              </a:gs>
              <a:gs pos="100000">
                <a:srgbClr val="FFFFFF">
                  <a:alpha val="15686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64ebe2fdd1_0_36"/>
          <p:cNvSpPr txBox="1"/>
          <p:nvPr/>
        </p:nvSpPr>
        <p:spPr>
          <a:xfrm>
            <a:off x="469698" y="4888600"/>
            <a:ext cx="6810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lang="en-US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Trình bày sơ đồ </a:t>
            </a:r>
            <a:r>
              <a:rPr lang="en-US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lớp các gói/module</a:t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g264ebe2fdd1_0_36"/>
          <p:cNvSpPr txBox="1"/>
          <p:nvPr/>
        </p:nvSpPr>
        <p:spPr>
          <a:xfrm>
            <a:off x="203900" y="2870228"/>
            <a:ext cx="7342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i="0" lang="en-US" sz="54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PACKAGE/MODULE DIAGRAM</a:t>
            </a:r>
            <a:endParaRPr b="1" sz="540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g264ebe2fdd1_0_36"/>
          <p:cNvSpPr txBox="1"/>
          <p:nvPr/>
        </p:nvSpPr>
        <p:spPr>
          <a:xfrm>
            <a:off x="1185007" y="1129313"/>
            <a:ext cx="515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COMMUNICATIONS TECHNOLOGY</a:t>
            </a:r>
            <a:endParaRPr/>
          </a:p>
        </p:txBody>
      </p:sp>
      <p:pic>
        <p:nvPicPr>
          <p:cNvPr descr="Text&#10;&#10;Description automatically generated" id="214" name="Google Shape;214;g264ebe2fdd1_0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012" y="317038"/>
            <a:ext cx="2576375" cy="93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64ebe2fdd1_0_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147" y="6242538"/>
            <a:ext cx="2291736" cy="2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521952b4c_1_21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g26521952b4c_1_21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r>
              <a:rPr lang="en-US"/>
              <a:t>. Package/module diagram</a:t>
            </a:r>
            <a:endParaRPr/>
          </a:p>
        </p:txBody>
      </p:sp>
      <p:sp>
        <p:nvSpPr>
          <p:cNvPr id="223" name="Google Shape;223;g26521952b4c_1_21"/>
          <p:cNvSpPr txBox="1"/>
          <p:nvPr/>
        </p:nvSpPr>
        <p:spPr>
          <a:xfrm>
            <a:off x="2619625" y="5708825"/>
            <a:ext cx="37812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Package “entity”</a:t>
            </a:r>
            <a:endParaRPr b="1" sz="2000"/>
          </a:p>
        </p:txBody>
      </p:sp>
      <p:pic>
        <p:nvPicPr>
          <p:cNvPr id="224" name="Google Shape;224;g26521952b4c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75" y="769313"/>
            <a:ext cx="7554889" cy="4873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521952b4c_1_55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g26521952b4c_1_55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Package/module diagram</a:t>
            </a:r>
            <a:endParaRPr/>
          </a:p>
        </p:txBody>
      </p:sp>
      <p:sp>
        <p:nvSpPr>
          <p:cNvPr id="232" name="Google Shape;232;g26521952b4c_1_55"/>
          <p:cNvSpPr txBox="1"/>
          <p:nvPr/>
        </p:nvSpPr>
        <p:spPr>
          <a:xfrm>
            <a:off x="2619625" y="5708825"/>
            <a:ext cx="37812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Package “GUI”</a:t>
            </a:r>
            <a:endParaRPr b="1" sz="2000"/>
          </a:p>
        </p:txBody>
      </p:sp>
      <p:pic>
        <p:nvPicPr>
          <p:cNvPr id="233" name="Google Shape;233;g26521952b4c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50" y="835213"/>
            <a:ext cx="8626760" cy="4873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 team data analyzing income charts document during discussion  explain strategy meeting. on start-up project teamwork together Stock Photo  - Alamy" id="239" name="Google Shape;239;g264ebe2fdd1_0_48"/>
          <p:cNvPicPr preferRelativeResize="0"/>
          <p:nvPr/>
        </p:nvPicPr>
        <p:blipFill rotWithShape="1">
          <a:blip r:embed="rId3">
            <a:alphaModFix/>
          </a:blip>
          <a:srcRect b="10338" l="12633" r="0" t="0"/>
          <a:stretch/>
        </p:blipFill>
        <p:spPr>
          <a:xfrm>
            <a:off x="0" y="-32835"/>
            <a:ext cx="9140775" cy="68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64ebe2fdd1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4" y="-32835"/>
            <a:ext cx="91407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64ebe2fdd1_0_48"/>
          <p:cNvSpPr/>
          <p:nvPr/>
        </p:nvSpPr>
        <p:spPr>
          <a:xfrm>
            <a:off x="-3224" y="-32835"/>
            <a:ext cx="9144000" cy="6899100"/>
          </a:xfrm>
          <a:prstGeom prst="rect">
            <a:avLst/>
          </a:prstGeom>
          <a:gradFill>
            <a:gsLst>
              <a:gs pos="0">
                <a:schemeClr val="lt1"/>
              </a:gs>
              <a:gs pos="36000">
                <a:schemeClr val="lt1"/>
              </a:gs>
              <a:gs pos="100000">
                <a:srgbClr val="FFFFFF">
                  <a:alpha val="15686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64ebe2fdd1_0_48"/>
          <p:cNvSpPr txBox="1"/>
          <p:nvPr/>
        </p:nvSpPr>
        <p:spPr>
          <a:xfrm>
            <a:off x="973857" y="4653813"/>
            <a:ext cx="5369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lang="en-US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Các kỹ thuật OOP trong thiết kế</a:t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g264ebe2fdd1_0_48"/>
          <p:cNvSpPr txBox="1"/>
          <p:nvPr/>
        </p:nvSpPr>
        <p:spPr>
          <a:xfrm>
            <a:off x="228600" y="3698128"/>
            <a:ext cx="7342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b="1" i="0" lang="en-US" sz="54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OOP TECHNIQUES</a:t>
            </a:r>
            <a:endParaRPr b="1" i="0" sz="54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g264ebe2fdd1_0_48"/>
          <p:cNvSpPr txBox="1"/>
          <p:nvPr/>
        </p:nvSpPr>
        <p:spPr>
          <a:xfrm>
            <a:off x="1185007" y="1129313"/>
            <a:ext cx="515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COMMUNICATIONS TECHNOLOGY</a:t>
            </a:r>
            <a:endParaRPr/>
          </a:p>
        </p:txBody>
      </p:sp>
      <p:pic>
        <p:nvPicPr>
          <p:cNvPr descr="Text&#10;&#10;Description automatically generated" id="245" name="Google Shape;245;g264ebe2fdd1_0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012" y="317038"/>
            <a:ext cx="2576375" cy="93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64ebe2fdd1_0_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147" y="6242538"/>
            <a:ext cx="2291736" cy="2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521952b4c_1_64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253" name="Google Shape;253;g26521952b4c_1_64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r>
              <a:rPr lang="en-US"/>
              <a:t>. OOP TECHNIQUES</a:t>
            </a:r>
            <a:endParaRPr/>
          </a:p>
        </p:txBody>
      </p:sp>
      <p:sp>
        <p:nvSpPr>
          <p:cNvPr id="254" name="Google Shape;254;g26521952b4c_1_64"/>
          <p:cNvSpPr txBox="1"/>
          <p:nvPr>
            <p:ph idx="1" type="body"/>
          </p:nvPr>
        </p:nvSpPr>
        <p:spPr>
          <a:xfrm>
            <a:off x="309100" y="1346875"/>
            <a:ext cx="3472200" cy="485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Các thuộc tính của class được “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private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Các phương thức getter, setter, constructor được “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” để truy cập, thay đổi dữ liệu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=&gt; Đảm bảo tính toàn vẹn của dữ liệu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6521952b4c_1_64"/>
          <p:cNvSpPr txBox="1"/>
          <p:nvPr/>
        </p:nvSpPr>
        <p:spPr>
          <a:xfrm>
            <a:off x="346000" y="815550"/>
            <a:ext cx="258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TÍNH ĐÓNG GÓI</a:t>
            </a:r>
            <a:endParaRPr b="1" sz="1600"/>
          </a:p>
        </p:txBody>
      </p:sp>
      <p:pic>
        <p:nvPicPr>
          <p:cNvPr id="256" name="Google Shape;256;g26521952b4c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600" y="682813"/>
            <a:ext cx="4033864" cy="573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521952b4c_1_86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263" name="Google Shape;263;g26521952b4c_1_86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OOP TECHNIQUES</a:t>
            </a:r>
            <a:endParaRPr/>
          </a:p>
        </p:txBody>
      </p:sp>
      <p:sp>
        <p:nvSpPr>
          <p:cNvPr id="264" name="Google Shape;264;g26521952b4c_1_86"/>
          <p:cNvSpPr txBox="1"/>
          <p:nvPr>
            <p:ph idx="1" type="body"/>
          </p:nvPr>
        </p:nvSpPr>
        <p:spPr>
          <a:xfrm>
            <a:off x="309100" y="1346875"/>
            <a:ext cx="3595500" cy="485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Các class LipidVirus, NonLipidVirus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kế thừa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class Virus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Các class CoronaVirus, RotaVirus “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kế thừa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” class LipidVirus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Class PolioVirus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kế thừa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class NonLipidVirus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6521952b4c_1_86"/>
          <p:cNvSpPr txBox="1"/>
          <p:nvPr/>
        </p:nvSpPr>
        <p:spPr>
          <a:xfrm>
            <a:off x="346000" y="815550"/>
            <a:ext cx="258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TÍNH </a:t>
            </a:r>
            <a:r>
              <a:rPr b="1" lang="en-US" sz="1600"/>
              <a:t>KẾ THỪA</a:t>
            </a:r>
            <a:endParaRPr b="1" sz="1600"/>
          </a:p>
        </p:txBody>
      </p:sp>
      <p:pic>
        <p:nvPicPr>
          <p:cNvPr id="266" name="Google Shape;266;g26521952b4c_1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175" y="1263588"/>
            <a:ext cx="4934601" cy="421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521952b4c_1_94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273" name="Google Shape;273;g26521952b4c_1_94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OOP TECHNIQUES</a:t>
            </a:r>
            <a:endParaRPr/>
          </a:p>
        </p:txBody>
      </p:sp>
      <p:sp>
        <p:nvSpPr>
          <p:cNvPr id="274" name="Google Shape;274;g26521952b4c_1_94"/>
          <p:cNvSpPr txBox="1"/>
          <p:nvPr>
            <p:ph idx="1" type="body"/>
          </p:nvPr>
        </p:nvSpPr>
        <p:spPr>
          <a:xfrm>
            <a:off x="309100" y="1346875"/>
            <a:ext cx="3719100" cy="485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ác phương thức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infect()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của các class kế thừa Virus được định nghĩa riêng biệt, phù hợp cho từng loại virus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6521952b4c_1_94"/>
          <p:cNvSpPr txBox="1"/>
          <p:nvPr/>
        </p:nvSpPr>
        <p:spPr>
          <a:xfrm>
            <a:off x="346000" y="815550"/>
            <a:ext cx="258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TÍNH </a:t>
            </a:r>
            <a:r>
              <a:rPr b="1" lang="en-US" sz="1600"/>
              <a:t>ĐA HÌNH</a:t>
            </a:r>
            <a:endParaRPr b="1" sz="1600"/>
          </a:p>
        </p:txBody>
      </p:sp>
      <p:pic>
        <p:nvPicPr>
          <p:cNvPr id="276" name="Google Shape;276;g26521952b4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850" y="815550"/>
            <a:ext cx="5139050" cy="1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6521952b4c_1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300" y="3937322"/>
            <a:ext cx="5750126" cy="186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521952b4c_1_102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284" name="Google Shape;284;g26521952b4c_1_102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OOP TECHNIQUES</a:t>
            </a:r>
            <a:endParaRPr/>
          </a:p>
        </p:txBody>
      </p:sp>
      <p:sp>
        <p:nvSpPr>
          <p:cNvPr id="285" name="Google Shape;285;g26521952b4c_1_102"/>
          <p:cNvSpPr txBox="1"/>
          <p:nvPr>
            <p:ph idx="1" type="body"/>
          </p:nvPr>
        </p:nvSpPr>
        <p:spPr>
          <a:xfrm>
            <a:off x="309100" y="1346875"/>
            <a:ext cx="3138300" cy="485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Class Virus “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implements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” các interface InfectionBehavior, DiseaseCausingBehavior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6521952b4c_1_102"/>
          <p:cNvSpPr txBox="1"/>
          <p:nvPr/>
        </p:nvSpPr>
        <p:spPr>
          <a:xfrm>
            <a:off x="346000" y="815550"/>
            <a:ext cx="348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/>
              <a:t>TÍNH </a:t>
            </a:r>
            <a:r>
              <a:rPr b="1" lang="en-US" sz="1600"/>
              <a:t>TRỪU TƯỢNG</a:t>
            </a:r>
            <a:endParaRPr b="1" sz="1600"/>
          </a:p>
        </p:txBody>
      </p:sp>
      <p:pic>
        <p:nvPicPr>
          <p:cNvPr id="287" name="Google Shape;287;g26521952b4c_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222" y="1346875"/>
            <a:ext cx="4978075" cy="8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6521952b4c_1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25" y="2258075"/>
            <a:ext cx="4230593" cy="8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6521952b4c_1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986" y="3276150"/>
            <a:ext cx="6072775" cy="30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 team data analyzing income charts document during discussion  explain strategy meeting. on start-up project teamwork together Stock Photo  - Alamy" id="295" name="Google Shape;295;g264ebe2fdd1_0_60"/>
          <p:cNvPicPr preferRelativeResize="0"/>
          <p:nvPr/>
        </p:nvPicPr>
        <p:blipFill rotWithShape="1">
          <a:blip r:embed="rId3">
            <a:alphaModFix/>
          </a:blip>
          <a:srcRect b="10338" l="12633" r="0" t="0"/>
          <a:stretch/>
        </p:blipFill>
        <p:spPr>
          <a:xfrm>
            <a:off x="0" y="-32835"/>
            <a:ext cx="9140775" cy="68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64ebe2fdd1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4" y="-32835"/>
            <a:ext cx="91407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64ebe2fdd1_0_60"/>
          <p:cNvSpPr/>
          <p:nvPr/>
        </p:nvSpPr>
        <p:spPr>
          <a:xfrm>
            <a:off x="-3224" y="-32835"/>
            <a:ext cx="9144000" cy="6899100"/>
          </a:xfrm>
          <a:prstGeom prst="rect">
            <a:avLst/>
          </a:prstGeom>
          <a:gradFill>
            <a:gsLst>
              <a:gs pos="0">
                <a:schemeClr val="lt1"/>
              </a:gs>
              <a:gs pos="36000">
                <a:schemeClr val="lt1"/>
              </a:gs>
              <a:gs pos="100000">
                <a:srgbClr val="FFFFFF">
                  <a:alpha val="15686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64ebe2fdd1_0_60"/>
          <p:cNvSpPr txBox="1"/>
          <p:nvPr/>
        </p:nvSpPr>
        <p:spPr>
          <a:xfrm>
            <a:off x="973857" y="4653813"/>
            <a:ext cx="5369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lang="en-US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Kịch bản demo/video</a:t>
            </a:r>
            <a:endParaRPr sz="280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g264ebe2fdd1_0_60"/>
          <p:cNvSpPr txBox="1"/>
          <p:nvPr/>
        </p:nvSpPr>
        <p:spPr>
          <a:xfrm>
            <a:off x="228600" y="3698128"/>
            <a:ext cx="7342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b="1" i="0" lang="en-US" sz="54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DEMO</a:t>
            </a:r>
            <a:endParaRPr b="1" i="0" sz="54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g264ebe2fdd1_0_60"/>
          <p:cNvSpPr txBox="1"/>
          <p:nvPr/>
        </p:nvSpPr>
        <p:spPr>
          <a:xfrm>
            <a:off x="1185007" y="1129313"/>
            <a:ext cx="515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COMMUNICATIONS TECHNOLOGY</a:t>
            </a:r>
            <a:endParaRPr/>
          </a:p>
        </p:txBody>
      </p:sp>
      <p:pic>
        <p:nvPicPr>
          <p:cNvPr descr="Text&#10;&#10;Description automatically generated" id="301" name="Google Shape;301;g264ebe2fdd1_0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012" y="317038"/>
            <a:ext cx="2576375" cy="93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64ebe2fdd1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147" y="6242538"/>
            <a:ext cx="2291736" cy="2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2"/>
          <p:cNvSpPr txBox="1"/>
          <p:nvPr>
            <p:ph type="title"/>
          </p:nvPr>
        </p:nvSpPr>
        <p:spPr>
          <a:xfrm>
            <a:off x="3973321" y="329184"/>
            <a:ext cx="4688333" cy="1783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-US" sz="4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Nhóm 35</a:t>
            </a:r>
            <a:endParaRPr/>
          </a:p>
        </p:txBody>
      </p:sp>
      <p:sp>
        <p:nvSpPr>
          <p:cNvPr id="117" name="Google Shape;117;p2"/>
          <p:cNvSpPr txBox="1"/>
          <p:nvPr>
            <p:ph idx="1" type="body"/>
          </p:nvPr>
        </p:nvSpPr>
        <p:spPr>
          <a:xfrm>
            <a:off x="3973321" y="2706624"/>
            <a:ext cx="4688333" cy="38655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★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Nguyễn Anh Tuấn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MSSV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20184220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★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Nguyễn Đức Tuân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MSSV: 20184217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★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Trần Đức Tuấn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MSSV: 20215159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★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Nguyễn Minh Tú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MSSV: 20215156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orking space background" id="118" name="Google Shape;118;p2"/>
          <p:cNvPicPr preferRelativeResize="0"/>
          <p:nvPr/>
        </p:nvPicPr>
        <p:blipFill rotWithShape="1">
          <a:blip r:embed="rId3">
            <a:alphaModFix/>
          </a:blip>
          <a:srcRect b="-1" l="64123" r="1879" t="0"/>
          <a:stretch/>
        </p:blipFill>
        <p:spPr>
          <a:xfrm>
            <a:off x="20" y="10"/>
            <a:ext cx="3492988" cy="6857990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9" name="Google Shape;119;p2"/>
          <p:cNvSpPr/>
          <p:nvPr/>
        </p:nvSpPr>
        <p:spPr>
          <a:xfrm>
            <a:off x="3973321" y="2374947"/>
            <a:ext cx="3182692" cy="18288"/>
          </a:xfrm>
          <a:custGeom>
            <a:rect b="b" l="l" r="r" t="t"/>
            <a:pathLst>
              <a:path extrusionOk="0" fill="none" h="18288" w="3182692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58" y="4844"/>
                  <a:pt x="3182282" y="11009"/>
                  <a:pt x="3182692" y="18288"/>
                </a:cubicBezTo>
                <a:cubicBezTo>
                  <a:pt x="2944477" y="15825"/>
                  <a:pt x="2868931" y="12370"/>
                  <a:pt x="2609807" y="18288"/>
                </a:cubicBezTo>
                <a:cubicBezTo>
                  <a:pt x="2341556" y="6193"/>
                  <a:pt x="2324113" y="22706"/>
                  <a:pt x="2068750" y="18288"/>
                </a:cubicBezTo>
                <a:cubicBezTo>
                  <a:pt x="1817163" y="7852"/>
                  <a:pt x="1716254" y="25979"/>
                  <a:pt x="1432211" y="18288"/>
                </a:cubicBezTo>
                <a:cubicBezTo>
                  <a:pt x="1164747" y="-28137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extrusionOk="0" h="18288" w="3182692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2167" y="5049"/>
                  <a:pt x="3182885" y="12044"/>
                  <a:pt x="3182692" y="18288"/>
                </a:cubicBezTo>
                <a:cubicBezTo>
                  <a:pt x="3012563" y="-37820"/>
                  <a:pt x="2765409" y="35618"/>
                  <a:pt x="2546154" y="18288"/>
                </a:cubicBezTo>
                <a:cubicBezTo>
                  <a:pt x="2333381" y="13914"/>
                  <a:pt x="2154438" y="9838"/>
                  <a:pt x="1845961" y="18288"/>
                </a:cubicBezTo>
                <a:cubicBezTo>
                  <a:pt x="1531509" y="33812"/>
                  <a:pt x="1456631" y="-6606"/>
                  <a:pt x="1304904" y="18288"/>
                </a:cubicBezTo>
                <a:cubicBezTo>
                  <a:pt x="1168344" y="36351"/>
                  <a:pt x="928499" y="15047"/>
                  <a:pt x="604711" y="18288"/>
                </a:cubicBezTo>
                <a:cubicBezTo>
                  <a:pt x="285438" y="38007"/>
                  <a:pt x="116029" y="-2220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extrusionOk="0" fill="none" h="18288" w="3182692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3006" y="4158"/>
                  <a:pt x="3181713" y="12539"/>
                  <a:pt x="3182692" y="18288"/>
                </a:cubicBezTo>
                <a:cubicBezTo>
                  <a:pt x="2959845" y="25574"/>
                  <a:pt x="2868929" y="24980"/>
                  <a:pt x="2609807" y="18288"/>
                </a:cubicBezTo>
                <a:cubicBezTo>
                  <a:pt x="2341405" y="5992"/>
                  <a:pt x="2328488" y="20436"/>
                  <a:pt x="2068750" y="18288"/>
                </a:cubicBezTo>
                <a:cubicBezTo>
                  <a:pt x="1816113" y="2395"/>
                  <a:pt x="1699345" y="36855"/>
                  <a:pt x="1432211" y="18288"/>
                </a:cubicBezTo>
                <a:cubicBezTo>
                  <a:pt x="1148381" y="-28184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521952b4c_0_0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g26521952b4c_0_0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Demo - Trang chủ</a:t>
            </a:r>
            <a:endParaRPr/>
          </a:p>
        </p:txBody>
      </p:sp>
      <p:pic>
        <p:nvPicPr>
          <p:cNvPr id="310" name="Google Shape;310;g26521952b4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925" y="1008663"/>
            <a:ext cx="7228201" cy="508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521952b4c_0_36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g26521952b4c_0_36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Demo - Danh s</a:t>
            </a:r>
            <a:r>
              <a:rPr lang="en-US"/>
              <a:t>ách virus</a:t>
            </a:r>
            <a:endParaRPr/>
          </a:p>
        </p:txBody>
      </p:sp>
      <p:pic>
        <p:nvPicPr>
          <p:cNvPr id="318" name="Google Shape;318;g26521952b4c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999" y="892761"/>
            <a:ext cx="6484001" cy="50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521952b4c_0_43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g26521952b4c_0_43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Demo - </a:t>
            </a:r>
            <a:r>
              <a:rPr lang="en-US"/>
              <a:t>Cấu trúc virus</a:t>
            </a:r>
            <a:endParaRPr/>
          </a:p>
        </p:txBody>
      </p:sp>
      <p:pic>
        <p:nvPicPr>
          <p:cNvPr id="326" name="Google Shape;326;g26521952b4c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787" y="880237"/>
            <a:ext cx="7178425" cy="53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521952b4c_1_0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g26521952b4c_1_0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Demo - </a:t>
            </a:r>
            <a:r>
              <a:rPr lang="en-US"/>
              <a:t>Cơ chế lây nhiễm</a:t>
            </a:r>
            <a:endParaRPr/>
          </a:p>
        </p:txBody>
      </p:sp>
      <p:pic>
        <p:nvPicPr>
          <p:cNvPr id="334" name="Google Shape;334;g26521952b4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600" y="818749"/>
            <a:ext cx="7202801" cy="53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200"/>
              <a:buFont typeface="Lato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1F386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60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b="1" i="0" lang="en-US" sz="48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4ebe2fdd1_0_0"/>
          <p:cNvSpPr/>
          <p:nvPr/>
        </p:nvSpPr>
        <p:spPr>
          <a:xfrm>
            <a:off x="0" y="0"/>
            <a:ext cx="9141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64ebe2fdd1_0_0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g264ebe2fdd1_0_0"/>
          <p:cNvSpPr txBox="1"/>
          <p:nvPr>
            <p:ph type="title"/>
          </p:nvPr>
        </p:nvSpPr>
        <p:spPr>
          <a:xfrm>
            <a:off x="3973321" y="329184"/>
            <a:ext cx="46884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-US" sz="4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Phân công</a:t>
            </a:r>
            <a:endParaRPr/>
          </a:p>
        </p:txBody>
      </p:sp>
      <p:sp>
        <p:nvSpPr>
          <p:cNvPr id="127" name="Google Shape;127;g264ebe2fdd1_0_0"/>
          <p:cNvSpPr txBox="1"/>
          <p:nvPr>
            <p:ph idx="1" type="body"/>
          </p:nvPr>
        </p:nvSpPr>
        <p:spPr>
          <a:xfrm>
            <a:off x="3973321" y="2706624"/>
            <a:ext cx="4688400" cy="3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★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Tạo Use Case Diagram, Class Diagram: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Cả nhóm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Char char="★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Code: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Nguyễn Anh Tuấn: package entity, service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Trần Đức Tuấn: package GUI, entity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Nguyễn Minh Tú: package service, entity,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Char char="★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Thiết kế Slide, làm báo cáo: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Nguyễn Anh Tuấn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Nguyễn Đức Tuân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Char char="★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Thuyết trình: Trần Đức Tuấn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orking space background" id="128" name="Google Shape;128;g264ebe2fdd1_0_0"/>
          <p:cNvPicPr preferRelativeResize="0"/>
          <p:nvPr/>
        </p:nvPicPr>
        <p:blipFill rotWithShape="1">
          <a:blip r:embed="rId3">
            <a:alphaModFix/>
          </a:blip>
          <a:srcRect b="0" l="64124" r="1876" t="0"/>
          <a:stretch/>
        </p:blipFill>
        <p:spPr>
          <a:xfrm>
            <a:off x="20" y="10"/>
            <a:ext cx="3493008" cy="6858000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9" name="Google Shape;129;g264ebe2fdd1_0_0"/>
          <p:cNvSpPr/>
          <p:nvPr/>
        </p:nvSpPr>
        <p:spPr>
          <a:xfrm>
            <a:off x="3973321" y="2374947"/>
            <a:ext cx="3182692" cy="18288"/>
          </a:xfrm>
          <a:custGeom>
            <a:rect b="b" l="l" r="r" t="t"/>
            <a:pathLst>
              <a:path extrusionOk="0" fill="none" h="18288" w="3182692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58" y="4844"/>
                  <a:pt x="3182282" y="11009"/>
                  <a:pt x="3182692" y="18288"/>
                </a:cubicBezTo>
                <a:cubicBezTo>
                  <a:pt x="2944477" y="15825"/>
                  <a:pt x="2868931" y="12370"/>
                  <a:pt x="2609807" y="18288"/>
                </a:cubicBezTo>
                <a:cubicBezTo>
                  <a:pt x="2341556" y="6193"/>
                  <a:pt x="2324113" y="22706"/>
                  <a:pt x="2068750" y="18288"/>
                </a:cubicBezTo>
                <a:cubicBezTo>
                  <a:pt x="1817163" y="7852"/>
                  <a:pt x="1716254" y="25979"/>
                  <a:pt x="1432211" y="18288"/>
                </a:cubicBezTo>
                <a:cubicBezTo>
                  <a:pt x="1164747" y="-28137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extrusionOk="0" h="18288" w="3182692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2167" y="5049"/>
                  <a:pt x="3182885" y="12044"/>
                  <a:pt x="3182692" y="18288"/>
                </a:cubicBezTo>
                <a:cubicBezTo>
                  <a:pt x="3012563" y="-37820"/>
                  <a:pt x="2765409" y="35618"/>
                  <a:pt x="2546154" y="18288"/>
                </a:cubicBezTo>
                <a:cubicBezTo>
                  <a:pt x="2333381" y="13914"/>
                  <a:pt x="2154438" y="9838"/>
                  <a:pt x="1845961" y="18288"/>
                </a:cubicBezTo>
                <a:cubicBezTo>
                  <a:pt x="1531509" y="33812"/>
                  <a:pt x="1456631" y="-6606"/>
                  <a:pt x="1304904" y="18288"/>
                </a:cubicBezTo>
                <a:cubicBezTo>
                  <a:pt x="1168344" y="36351"/>
                  <a:pt x="928499" y="15047"/>
                  <a:pt x="604711" y="18288"/>
                </a:cubicBezTo>
                <a:cubicBezTo>
                  <a:pt x="285438" y="38007"/>
                  <a:pt x="116029" y="-2220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extrusionOk="0" fill="none" h="18288" w="3182692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3006" y="4158"/>
                  <a:pt x="3181713" y="12539"/>
                  <a:pt x="3182692" y="18288"/>
                </a:cubicBezTo>
                <a:cubicBezTo>
                  <a:pt x="2959845" y="25574"/>
                  <a:pt x="2868929" y="24980"/>
                  <a:pt x="2609807" y="18288"/>
                </a:cubicBezTo>
                <a:cubicBezTo>
                  <a:pt x="2341405" y="5992"/>
                  <a:pt x="2328488" y="20436"/>
                  <a:pt x="2068750" y="18288"/>
                </a:cubicBezTo>
                <a:cubicBezTo>
                  <a:pt x="1816113" y="2395"/>
                  <a:pt x="1699345" y="36855"/>
                  <a:pt x="1432211" y="18288"/>
                </a:cubicBezTo>
                <a:cubicBezTo>
                  <a:pt x="1148381" y="-28184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 team data analyzing income charts document during discussion  explain strategy meeting. on start-up project teamwork together Stock Photo  - Alamy" id="135" name="Google Shape;135;p3"/>
          <p:cNvPicPr preferRelativeResize="0"/>
          <p:nvPr/>
        </p:nvPicPr>
        <p:blipFill rotWithShape="1">
          <a:blip r:embed="rId3">
            <a:alphaModFix/>
          </a:blip>
          <a:srcRect b="10339" l="12637" r="0" t="0"/>
          <a:stretch/>
        </p:blipFill>
        <p:spPr>
          <a:xfrm>
            <a:off x="0" y="-32835"/>
            <a:ext cx="9140776" cy="68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4" y="-32835"/>
            <a:ext cx="91407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/>
          <p:nvPr/>
        </p:nvSpPr>
        <p:spPr>
          <a:xfrm>
            <a:off x="-3224" y="-32835"/>
            <a:ext cx="9144000" cy="6899041"/>
          </a:xfrm>
          <a:prstGeom prst="rect">
            <a:avLst/>
          </a:prstGeom>
          <a:gradFill>
            <a:gsLst>
              <a:gs pos="0">
                <a:schemeClr val="lt1"/>
              </a:gs>
              <a:gs pos="36000">
                <a:schemeClr val="lt1"/>
              </a:gs>
              <a:gs pos="100000">
                <a:srgbClr val="FFFFFF">
                  <a:alpha val="15686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973857" y="4653813"/>
            <a:ext cx="5369735" cy="595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Giới thiệu </a:t>
            </a:r>
            <a:r>
              <a:rPr lang="en-US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chủ đề</a:t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228600" y="3698128"/>
            <a:ext cx="7342482" cy="84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i="0" lang="en-US" sz="54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1. Introduction </a:t>
            </a:r>
            <a:endParaRPr b="1" i="0" sz="54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1185007" y="1129313"/>
            <a:ext cx="515858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COMMUNICATIONS TECHNOLOGY</a:t>
            </a:r>
            <a:endParaRPr/>
          </a:p>
        </p:txBody>
      </p:sp>
      <p:pic>
        <p:nvPicPr>
          <p:cNvPr descr="Text&#10;&#10;Description automatically generated" id="141" name="Google Shape;14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012" y="317038"/>
            <a:ext cx="2576374" cy="93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147" y="6242538"/>
            <a:ext cx="2291736" cy="2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4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None/>
            </a:pPr>
            <a:r>
              <a:rPr lang="en-US" sz="3200"/>
              <a:t>CHỦ ĐỀ</a:t>
            </a:r>
            <a:endParaRPr sz="3200"/>
          </a:p>
        </p:txBody>
      </p:sp>
      <p:sp>
        <p:nvSpPr>
          <p:cNvPr id="150" name="Google Shape;150;p4"/>
          <p:cNvSpPr txBox="1"/>
          <p:nvPr>
            <p:ph idx="1" type="body"/>
          </p:nvPr>
        </p:nvSpPr>
        <p:spPr>
          <a:xfrm>
            <a:off x="234950" y="963175"/>
            <a:ext cx="5276100" cy="51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/>
              <a:t>Chủ đề:</a:t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Trình diễn cấu trúc và cơ chế của Virus</a:t>
            </a:r>
            <a:endParaRPr b="1"/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Tổng quan: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COVID-19 đã lan rộng khắp thế giới và cần phải hiểu rõ về các loại vi-rút khác nhau cũng như cách chúng lây nhiễm để có kiến thức cơ bản cách phòng ngừa</a:t>
            </a:r>
            <a:endParaRPr sz="1800"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Related image"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2" y="1219200"/>
            <a:ext cx="21431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500" y="3870413"/>
            <a:ext cx="3328150" cy="218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 team data analyzing income charts document during discussion  explain strategy meeting. on start-up project teamwork together Stock Photo  - Alamy" id="158" name="Google Shape;158;g264ebe2fdd1_0_12"/>
          <p:cNvPicPr preferRelativeResize="0"/>
          <p:nvPr/>
        </p:nvPicPr>
        <p:blipFill rotWithShape="1">
          <a:blip r:embed="rId3">
            <a:alphaModFix/>
          </a:blip>
          <a:srcRect b="10338" l="12633" r="0" t="0"/>
          <a:stretch/>
        </p:blipFill>
        <p:spPr>
          <a:xfrm>
            <a:off x="0" y="-32835"/>
            <a:ext cx="9140775" cy="68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64ebe2fdd1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4" y="-32835"/>
            <a:ext cx="91407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64ebe2fdd1_0_12"/>
          <p:cNvSpPr/>
          <p:nvPr/>
        </p:nvSpPr>
        <p:spPr>
          <a:xfrm>
            <a:off x="-3224" y="-32835"/>
            <a:ext cx="9144000" cy="6899100"/>
          </a:xfrm>
          <a:prstGeom prst="rect">
            <a:avLst/>
          </a:prstGeom>
          <a:gradFill>
            <a:gsLst>
              <a:gs pos="0">
                <a:schemeClr val="lt1"/>
              </a:gs>
              <a:gs pos="36000">
                <a:schemeClr val="lt1"/>
              </a:gs>
              <a:gs pos="100000">
                <a:srgbClr val="FFFFFF">
                  <a:alpha val="15686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64ebe2fdd1_0_12"/>
          <p:cNvSpPr txBox="1"/>
          <p:nvPr/>
        </p:nvSpPr>
        <p:spPr>
          <a:xfrm>
            <a:off x="973857" y="4653813"/>
            <a:ext cx="5369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lang="en-US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Trình bày sơ đồ Use Case</a:t>
            </a:r>
            <a:endParaRPr sz="280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g264ebe2fdd1_0_12"/>
          <p:cNvSpPr txBox="1"/>
          <p:nvPr/>
        </p:nvSpPr>
        <p:spPr>
          <a:xfrm>
            <a:off x="228600" y="3698125"/>
            <a:ext cx="82851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en-US" sz="54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USE CASE DIAGRAM</a:t>
            </a:r>
            <a:endParaRPr b="1" i="0" sz="54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g264ebe2fdd1_0_12"/>
          <p:cNvSpPr txBox="1"/>
          <p:nvPr/>
        </p:nvSpPr>
        <p:spPr>
          <a:xfrm>
            <a:off x="1185007" y="1129313"/>
            <a:ext cx="515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COMMUNICATIONS TECHNOLOGY</a:t>
            </a:r>
            <a:endParaRPr/>
          </a:p>
        </p:txBody>
      </p:sp>
      <p:pic>
        <p:nvPicPr>
          <p:cNvPr descr="Text&#10;&#10;Description automatically generated" id="164" name="Google Shape;164;g264ebe2fdd1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012" y="317038"/>
            <a:ext cx="2576375" cy="93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64ebe2fdd1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147" y="6242538"/>
            <a:ext cx="2291736" cy="2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c8a3d66ac_4_5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172" name="Google Shape;172;g2ac8a3d66ac_4_5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Use Case Diagram</a:t>
            </a:r>
            <a:endParaRPr/>
          </a:p>
        </p:txBody>
      </p:sp>
      <p:pic>
        <p:nvPicPr>
          <p:cNvPr id="173" name="Google Shape;173;g2ac8a3d66ac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25" y="778625"/>
            <a:ext cx="7999499" cy="53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521952b4c_1_9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180" name="Google Shape;180;g26521952b4c_1_9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</a:t>
            </a:r>
            <a:r>
              <a:rPr lang="en-US"/>
              <a:t>Use Case Diagram</a:t>
            </a:r>
            <a:endParaRPr/>
          </a:p>
        </p:txBody>
      </p:sp>
      <p:sp>
        <p:nvSpPr>
          <p:cNvPr id="181" name="Google Shape;181;g26521952b4c_1_9"/>
          <p:cNvSpPr txBox="1"/>
          <p:nvPr>
            <p:ph idx="1" type="body"/>
          </p:nvPr>
        </p:nvSpPr>
        <p:spPr>
          <a:xfrm>
            <a:off x="309100" y="1000901"/>
            <a:ext cx="8674200" cy="520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Người dùng có thể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chọn loại virus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mà mình muốn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Sau khi đã chọn loại virus muốn tìm hiểu người dùng có thể </a:t>
            </a: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xem cấu trúc của virus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, bao gồm các thông tin chi tiết như ( loại, kích thước, cách thức truyền nhiễm, hình dạng,...), </a:t>
            </a: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xem cơ chế lây nhiễm của virus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thông qua video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 team data analyzing income charts document during discussion  explain strategy meeting. on start-up project teamwork together Stock Photo  - Alamy" id="187" name="Google Shape;187;g264ebe2fdd1_0_24"/>
          <p:cNvPicPr preferRelativeResize="0"/>
          <p:nvPr/>
        </p:nvPicPr>
        <p:blipFill rotWithShape="1">
          <a:blip r:embed="rId3">
            <a:alphaModFix/>
          </a:blip>
          <a:srcRect b="10338" l="12633" r="0" t="0"/>
          <a:stretch/>
        </p:blipFill>
        <p:spPr>
          <a:xfrm>
            <a:off x="0" y="-32835"/>
            <a:ext cx="9140775" cy="68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64ebe2fdd1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4" y="-32835"/>
            <a:ext cx="91407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64ebe2fdd1_0_24"/>
          <p:cNvSpPr/>
          <p:nvPr/>
        </p:nvSpPr>
        <p:spPr>
          <a:xfrm>
            <a:off x="-3224" y="-32835"/>
            <a:ext cx="9144000" cy="6899100"/>
          </a:xfrm>
          <a:prstGeom prst="rect">
            <a:avLst/>
          </a:prstGeom>
          <a:gradFill>
            <a:gsLst>
              <a:gs pos="0">
                <a:schemeClr val="lt1"/>
              </a:gs>
              <a:gs pos="36000">
                <a:schemeClr val="lt1"/>
              </a:gs>
              <a:gs pos="100000">
                <a:srgbClr val="FFFFFF">
                  <a:alpha val="15686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64ebe2fdd1_0_24"/>
          <p:cNvSpPr txBox="1"/>
          <p:nvPr/>
        </p:nvSpPr>
        <p:spPr>
          <a:xfrm>
            <a:off x="973857" y="4653813"/>
            <a:ext cx="5369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lang="en-US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Trình bày sơ đồ lớp tổng quát</a:t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g264ebe2fdd1_0_24"/>
          <p:cNvSpPr txBox="1"/>
          <p:nvPr/>
        </p:nvSpPr>
        <p:spPr>
          <a:xfrm>
            <a:off x="228600" y="3698128"/>
            <a:ext cx="7342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i="0" lang="en-US" sz="54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CLASS DIAGRAM</a:t>
            </a:r>
            <a:endParaRPr b="1" i="0" sz="54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g264ebe2fdd1_0_24"/>
          <p:cNvSpPr txBox="1"/>
          <p:nvPr/>
        </p:nvSpPr>
        <p:spPr>
          <a:xfrm>
            <a:off x="1185007" y="1129313"/>
            <a:ext cx="515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COMMUNICATIONS TECHNOLOGY</a:t>
            </a:r>
            <a:endParaRPr/>
          </a:p>
        </p:txBody>
      </p:sp>
      <p:pic>
        <p:nvPicPr>
          <p:cNvPr descr="Text&#10;&#10;Description automatically generated" id="193" name="Google Shape;193;g264ebe2fdd1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012" y="317038"/>
            <a:ext cx="2576375" cy="93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64ebe2fdd1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147" y="6242538"/>
            <a:ext cx="2291736" cy="2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2019-09-03T02:19:54Z</dcterms:created>
  <dc:creator>Nguyen Duc Tien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0x010100E933C2588CEDB543806A478F29968F69</vt:lpwstr>
  </property>
</Properties>
</file>